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  <p:sldId id="257" r:id="rId3"/>
    <p:sldId id="259" r:id="rId4"/>
    <p:sldId id="258" r:id="rId5"/>
    <p:sldId id="261" r:id="rId6"/>
    <p:sldId id="262" r:id="rId7"/>
    <p:sldId id="263" r:id="rId8"/>
    <p:sldId id="27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rti Anil Zikre" userId="d72dd4e7-3048-4a99-9749-1616a4b28a62" providerId="ADAL" clId="{AEE0A24A-D615-488F-A0FA-9CEC3A5A372F}"/>
    <pc:docChg chg="undo custSel addSld delSld modSld">
      <pc:chgData name="Aarti Anil Zikre" userId="d72dd4e7-3048-4a99-9749-1616a4b28a62" providerId="ADAL" clId="{AEE0A24A-D615-488F-A0FA-9CEC3A5A372F}" dt="2023-07-14T17:50:45.756" v="99" actId="2696"/>
      <pc:docMkLst>
        <pc:docMk/>
      </pc:docMkLst>
      <pc:sldChg chg="modSp mod">
        <pc:chgData name="Aarti Anil Zikre" userId="d72dd4e7-3048-4a99-9749-1616a4b28a62" providerId="ADAL" clId="{AEE0A24A-D615-488F-A0FA-9CEC3A5A372F}" dt="2023-07-14T15:37:00.847" v="32" actId="403"/>
        <pc:sldMkLst>
          <pc:docMk/>
          <pc:sldMk cId="272489483" sldId="257"/>
        </pc:sldMkLst>
        <pc:spChg chg="mod">
          <ac:chgData name="Aarti Anil Zikre" userId="d72dd4e7-3048-4a99-9749-1616a4b28a62" providerId="ADAL" clId="{AEE0A24A-D615-488F-A0FA-9CEC3A5A372F}" dt="2023-07-14T15:37:00.847" v="32" actId="403"/>
          <ac:spMkLst>
            <pc:docMk/>
            <pc:sldMk cId="272489483" sldId="257"/>
            <ac:spMk id="2" creationId="{C5301C89-6779-8EA3-0224-4F06747B7415}"/>
          </ac:spMkLst>
        </pc:spChg>
        <pc:spChg chg="mod">
          <ac:chgData name="Aarti Anil Zikre" userId="d72dd4e7-3048-4a99-9749-1616a4b28a62" providerId="ADAL" clId="{AEE0A24A-D615-488F-A0FA-9CEC3A5A372F}" dt="2023-07-14T15:36:10.969" v="21" actId="404"/>
          <ac:spMkLst>
            <pc:docMk/>
            <pc:sldMk cId="272489483" sldId="257"/>
            <ac:spMk id="3" creationId="{3BDB32E5-3D4D-681F-84CF-144D41E905BF}"/>
          </ac:spMkLst>
        </pc:spChg>
      </pc:sldChg>
      <pc:sldChg chg="modSp mod">
        <pc:chgData name="Aarti Anil Zikre" userId="d72dd4e7-3048-4a99-9749-1616a4b28a62" providerId="ADAL" clId="{AEE0A24A-D615-488F-A0FA-9CEC3A5A372F}" dt="2023-07-14T15:36:47.073" v="28" actId="255"/>
        <pc:sldMkLst>
          <pc:docMk/>
          <pc:sldMk cId="73488443" sldId="258"/>
        </pc:sldMkLst>
        <pc:spChg chg="mod">
          <ac:chgData name="Aarti Anil Zikre" userId="d72dd4e7-3048-4a99-9749-1616a4b28a62" providerId="ADAL" clId="{AEE0A24A-D615-488F-A0FA-9CEC3A5A372F}" dt="2023-07-14T15:36:47.073" v="28" actId="255"/>
          <ac:spMkLst>
            <pc:docMk/>
            <pc:sldMk cId="73488443" sldId="258"/>
            <ac:spMk id="2" creationId="{F395D6F8-2AA3-7238-12CF-9C3CE36B625A}"/>
          </ac:spMkLst>
        </pc:spChg>
        <pc:spChg chg="mod">
          <ac:chgData name="Aarti Anil Zikre" userId="d72dd4e7-3048-4a99-9749-1616a4b28a62" providerId="ADAL" clId="{AEE0A24A-D615-488F-A0FA-9CEC3A5A372F}" dt="2023-07-14T15:35:56.829" v="19" actId="404"/>
          <ac:spMkLst>
            <pc:docMk/>
            <pc:sldMk cId="73488443" sldId="258"/>
            <ac:spMk id="5" creationId="{257F5436-7A63-2489-34AE-4EDCD07502DE}"/>
          </ac:spMkLst>
        </pc:spChg>
      </pc:sldChg>
      <pc:sldChg chg="modSp mod">
        <pc:chgData name="Aarti Anil Zikre" userId="d72dd4e7-3048-4a99-9749-1616a4b28a62" providerId="ADAL" clId="{AEE0A24A-D615-488F-A0FA-9CEC3A5A372F}" dt="2023-07-14T15:36:53.819" v="29" actId="255"/>
        <pc:sldMkLst>
          <pc:docMk/>
          <pc:sldMk cId="520734866" sldId="259"/>
        </pc:sldMkLst>
        <pc:spChg chg="mod">
          <ac:chgData name="Aarti Anil Zikre" userId="d72dd4e7-3048-4a99-9749-1616a4b28a62" providerId="ADAL" clId="{AEE0A24A-D615-488F-A0FA-9CEC3A5A372F}" dt="2023-07-14T15:36:53.819" v="29" actId="255"/>
          <ac:spMkLst>
            <pc:docMk/>
            <pc:sldMk cId="520734866" sldId="259"/>
            <ac:spMk id="2" creationId="{83572CD7-29CC-399F-9297-80E935AC2299}"/>
          </ac:spMkLst>
        </pc:spChg>
        <pc:spChg chg="mod">
          <ac:chgData name="Aarti Anil Zikre" userId="d72dd4e7-3048-4a99-9749-1616a4b28a62" providerId="ADAL" clId="{AEE0A24A-D615-488F-A0FA-9CEC3A5A372F}" dt="2023-07-14T15:36:02.094" v="20" actId="404"/>
          <ac:spMkLst>
            <pc:docMk/>
            <pc:sldMk cId="520734866" sldId="259"/>
            <ac:spMk id="3" creationId="{EE16741B-26F0-07CA-F1FA-3FC642F70CFE}"/>
          </ac:spMkLst>
        </pc:spChg>
      </pc:sldChg>
      <pc:sldChg chg="modSp mod">
        <pc:chgData name="Aarti Anil Zikre" userId="d72dd4e7-3048-4a99-9749-1616a4b28a62" providerId="ADAL" clId="{AEE0A24A-D615-488F-A0FA-9CEC3A5A372F}" dt="2023-07-14T16:01:23.985" v="63" actId="20577"/>
        <pc:sldMkLst>
          <pc:docMk/>
          <pc:sldMk cId="2363859061" sldId="261"/>
        </pc:sldMkLst>
        <pc:spChg chg="mod">
          <ac:chgData name="Aarti Anil Zikre" userId="d72dd4e7-3048-4a99-9749-1616a4b28a62" providerId="ADAL" clId="{AEE0A24A-D615-488F-A0FA-9CEC3A5A372F}" dt="2023-07-14T15:37:13.412" v="35" actId="2711"/>
          <ac:spMkLst>
            <pc:docMk/>
            <pc:sldMk cId="2363859061" sldId="261"/>
            <ac:spMk id="2" creationId="{B983CF0E-43B5-F0F2-67CD-83B5E7648A79}"/>
          </ac:spMkLst>
        </pc:spChg>
        <pc:spChg chg="mod">
          <ac:chgData name="Aarti Anil Zikre" userId="d72dd4e7-3048-4a99-9749-1616a4b28a62" providerId="ADAL" clId="{AEE0A24A-D615-488F-A0FA-9CEC3A5A372F}" dt="2023-07-14T16:01:23.985" v="63" actId="20577"/>
          <ac:spMkLst>
            <pc:docMk/>
            <pc:sldMk cId="2363859061" sldId="261"/>
            <ac:spMk id="7" creationId="{AC593B37-8006-8862-C9CF-6456D9397C97}"/>
          </ac:spMkLst>
        </pc:spChg>
      </pc:sldChg>
      <pc:sldChg chg="modSp mod">
        <pc:chgData name="Aarti Anil Zikre" userId="d72dd4e7-3048-4a99-9749-1616a4b28a62" providerId="ADAL" clId="{AEE0A24A-D615-488F-A0FA-9CEC3A5A372F}" dt="2023-07-14T15:38:59.605" v="57" actId="403"/>
        <pc:sldMkLst>
          <pc:docMk/>
          <pc:sldMk cId="1117657732" sldId="262"/>
        </pc:sldMkLst>
        <pc:spChg chg="mod">
          <ac:chgData name="Aarti Anil Zikre" userId="d72dd4e7-3048-4a99-9749-1616a4b28a62" providerId="ADAL" clId="{AEE0A24A-D615-488F-A0FA-9CEC3A5A372F}" dt="2023-07-14T15:38:59.605" v="57" actId="403"/>
          <ac:spMkLst>
            <pc:docMk/>
            <pc:sldMk cId="1117657732" sldId="262"/>
            <ac:spMk id="2" creationId="{0E798384-10DC-BB29-9140-2F449739F91A}"/>
          </ac:spMkLst>
        </pc:spChg>
      </pc:sldChg>
      <pc:sldChg chg="modSp mod">
        <pc:chgData name="Aarti Anil Zikre" userId="d72dd4e7-3048-4a99-9749-1616a4b28a62" providerId="ADAL" clId="{AEE0A24A-D615-488F-A0FA-9CEC3A5A372F}" dt="2023-07-14T15:38:18.436" v="49" actId="14100"/>
        <pc:sldMkLst>
          <pc:docMk/>
          <pc:sldMk cId="3329987076" sldId="263"/>
        </pc:sldMkLst>
        <pc:spChg chg="mod">
          <ac:chgData name="Aarti Anil Zikre" userId="d72dd4e7-3048-4a99-9749-1616a4b28a62" providerId="ADAL" clId="{AEE0A24A-D615-488F-A0FA-9CEC3A5A372F}" dt="2023-07-14T15:38:18.436" v="49" actId="14100"/>
          <ac:spMkLst>
            <pc:docMk/>
            <pc:sldMk cId="3329987076" sldId="263"/>
            <ac:spMk id="2" creationId="{9B68BD2A-567E-70F0-8646-B11EC2005FEA}"/>
          </ac:spMkLst>
        </pc:spChg>
        <pc:spChg chg="mod">
          <ac:chgData name="Aarti Anil Zikre" userId="d72dd4e7-3048-4a99-9749-1616a4b28a62" providerId="ADAL" clId="{AEE0A24A-D615-488F-A0FA-9CEC3A5A372F}" dt="2023-07-14T15:38:13.446" v="48" actId="14100"/>
          <ac:spMkLst>
            <pc:docMk/>
            <pc:sldMk cId="3329987076" sldId="263"/>
            <ac:spMk id="4" creationId="{C1901ECD-B289-5DA7-599B-BA56C1645579}"/>
          </ac:spMkLst>
        </pc:spChg>
      </pc:sldChg>
      <pc:sldChg chg="modSp mod">
        <pc:chgData name="Aarti Anil Zikre" userId="d72dd4e7-3048-4a99-9749-1616a4b28a62" providerId="ADAL" clId="{AEE0A24A-D615-488F-A0FA-9CEC3A5A372F}" dt="2023-07-14T15:39:27.429" v="59" actId="255"/>
        <pc:sldMkLst>
          <pc:docMk/>
          <pc:sldMk cId="3770655920" sldId="270"/>
        </pc:sldMkLst>
        <pc:spChg chg="mod">
          <ac:chgData name="Aarti Anil Zikre" userId="d72dd4e7-3048-4a99-9749-1616a4b28a62" providerId="ADAL" clId="{AEE0A24A-D615-488F-A0FA-9CEC3A5A372F}" dt="2023-07-14T15:39:27.429" v="59" actId="255"/>
          <ac:spMkLst>
            <pc:docMk/>
            <pc:sldMk cId="3770655920" sldId="270"/>
            <ac:spMk id="2" creationId="{59A85C66-C5A5-0665-9CD1-9E9782A61958}"/>
          </ac:spMkLst>
        </pc:spChg>
      </pc:sldChg>
      <pc:sldChg chg="modSp new del mod">
        <pc:chgData name="Aarti Anil Zikre" userId="d72dd4e7-3048-4a99-9749-1616a4b28a62" providerId="ADAL" clId="{AEE0A24A-D615-488F-A0FA-9CEC3A5A372F}" dt="2023-07-14T17:50:45.756" v="99" actId="2696"/>
        <pc:sldMkLst>
          <pc:docMk/>
          <pc:sldMk cId="3168991424" sldId="271"/>
        </pc:sldMkLst>
        <pc:spChg chg="mod">
          <ac:chgData name="Aarti Anil Zikre" userId="d72dd4e7-3048-4a99-9749-1616a4b28a62" providerId="ADAL" clId="{AEE0A24A-D615-488F-A0FA-9CEC3A5A372F}" dt="2023-07-14T17:12:04.437" v="98" actId="20577"/>
          <ac:spMkLst>
            <pc:docMk/>
            <pc:sldMk cId="3168991424" sldId="271"/>
            <ac:spMk id="2" creationId="{ECBA4F1D-D6DC-0070-4150-CC9D0D96396B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eg>
</file>

<file path=ppt/media/image5.jpeg>
</file>

<file path=ppt/media/image6.jp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54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825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938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1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67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01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7/14/2023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173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7/14/2023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606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7/14/2023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064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08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835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8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66" r:id="rId6"/>
    <p:sldLayoutId id="2147483762" r:id="rId7"/>
    <p:sldLayoutId id="2147483763" r:id="rId8"/>
    <p:sldLayoutId id="2147483764" r:id="rId9"/>
    <p:sldLayoutId id="2147483765" r:id="rId10"/>
    <p:sldLayoutId id="214748376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teinspector.com/images/investing/pie-chart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group of windmills in a field&#10;&#10;Description automatically generated">
            <a:extLst>
              <a:ext uri="{FF2B5EF4-FFF2-40B4-BE49-F238E27FC236}">
                <a16:creationId xmlns:a16="http://schemas.microsoft.com/office/drawing/2014/main" id="{ADD7848C-DCD0-7B60-3CE5-723790F576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>
          <a:xfrm>
            <a:off x="-1" y="4661"/>
            <a:ext cx="6096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3BA086-4367-65E9-DA8D-4E98899A82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Worldwide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Energy Consumption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olar panels on a field&#10;&#10;Description automatically generated">
            <a:extLst>
              <a:ext uri="{FF2B5EF4-FFF2-40B4-BE49-F238E27FC236}">
                <a16:creationId xmlns:a16="http://schemas.microsoft.com/office/drawing/2014/main" id="{D9441DA3-DB7B-4B0A-2D8B-AF845CE469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62" b="16588"/>
          <a:stretch/>
        </p:blipFill>
        <p:spPr>
          <a:xfrm>
            <a:off x="6095999" y="-4"/>
            <a:ext cx="6096000" cy="3428997"/>
          </a:xfrm>
          <a:prstGeom prst="rect">
            <a:avLst/>
          </a:prstGeom>
        </p:spPr>
      </p:pic>
      <p:pic>
        <p:nvPicPr>
          <p:cNvPr id="4" name="Picture 3" descr="A dam with water flowing over it&#10;&#10;Description automatically generated">
            <a:extLst>
              <a:ext uri="{FF2B5EF4-FFF2-40B4-BE49-F238E27FC236}">
                <a16:creationId xmlns:a16="http://schemas.microsoft.com/office/drawing/2014/main" id="{1DA33E43-FD8E-EC0F-A4FC-14877E05F3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24" b="10950"/>
          <a:stretch/>
        </p:blipFill>
        <p:spPr>
          <a:xfrm>
            <a:off x="6095999" y="3428993"/>
            <a:ext cx="6096000" cy="3433669"/>
          </a:xfrm>
          <a:prstGeom prst="rect">
            <a:avLst/>
          </a:prstGeom>
        </p:spPr>
      </p:pic>
      <p:sp>
        <p:nvSpPr>
          <p:cNvPr id="53" name="Rectangle 48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7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301C89-6779-8EA3-0224-4F06747B7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2947" y="976160"/>
            <a:ext cx="5021183" cy="13098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200" dirty="0">
                <a:latin typeface="Calibri(Heading)"/>
              </a:rPr>
              <a:t>Team Members</a:t>
            </a:r>
            <a:br>
              <a:rPr lang="en-US" sz="3200" dirty="0">
                <a:latin typeface="Calibri(Heading)"/>
              </a:rPr>
            </a:br>
            <a:r>
              <a:rPr lang="en-US" sz="3200" dirty="0">
                <a:latin typeface="Calibri(Heading)"/>
              </a:rPr>
              <a:t>Group No. 6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1F1676C-F2A4-4F2A-95E0-0AAB69957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2947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One in a crowd">
            <a:extLst>
              <a:ext uri="{FF2B5EF4-FFF2-40B4-BE49-F238E27FC236}">
                <a16:creationId xmlns:a16="http://schemas.microsoft.com/office/drawing/2014/main" id="{B481BEEF-D0F3-E2BB-ED62-5FD33446B2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24" r="-1" b="17256"/>
          <a:stretch/>
        </p:blipFill>
        <p:spPr>
          <a:xfrm>
            <a:off x="511011" y="3262751"/>
            <a:ext cx="5028041" cy="28289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DB32E5-3D4D-681F-84CF-144D41E905BF}"/>
              </a:ext>
            </a:extLst>
          </p:cNvPr>
          <p:cNvSpPr txBox="1"/>
          <p:nvPr/>
        </p:nvSpPr>
        <p:spPr>
          <a:xfrm>
            <a:off x="6652947" y="3172570"/>
            <a:ext cx="4945183" cy="16539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CA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Aarti Anil Zikre                      (0825897) </a:t>
            </a:r>
          </a:p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CA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Andrews Truman                  (0824852) </a:t>
            </a:r>
          </a:p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CA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Melvin </a:t>
            </a:r>
            <a:r>
              <a:rPr lang="en-CA" b="1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Kozhikkadan</a:t>
            </a:r>
            <a:r>
              <a:rPr lang="en-CA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Jolly   (0801117) </a:t>
            </a:r>
          </a:p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CA" b="1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Pearlin</a:t>
            </a:r>
            <a:r>
              <a:rPr lang="en-CA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Ronald Pereira         (0815060)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322A652-16AB-4D19-AA9B-F65C11236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9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CD7F9EC8-0E2C-4023-9DD1-73BEF6B80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572CD7-29CC-399F-9297-80E935AC2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659" y="837029"/>
            <a:ext cx="5037174" cy="9917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latin typeface="Calibri(Heading)"/>
              </a:rPr>
              <a:t>Background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ACEB7BF-F8E5-4078-97E4-4276495F2B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D94164-AB0D-ACF7-1683-4FC07C707B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56" r="-1" b="16580"/>
          <a:stretch/>
        </p:blipFill>
        <p:spPr>
          <a:xfrm>
            <a:off x="6528818" y="275877"/>
            <a:ext cx="5028284" cy="2829086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C0301BA4-10E6-44CC-9EEC-727EDF3BC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16741B-26F0-07CA-F1FA-3FC642F70CFE}"/>
              </a:ext>
            </a:extLst>
          </p:cNvPr>
          <p:cNvSpPr txBox="1"/>
          <p:nvPr/>
        </p:nvSpPr>
        <p:spPr>
          <a:xfrm>
            <a:off x="264034" y="1494398"/>
            <a:ext cx="61341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CA" b="0" i="0" u="none" strike="noStrike" baseline="0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</a:rPr>
              <a:t>Global energy consumption is a critical issue with profound societal impacts.</a:t>
            </a:r>
          </a:p>
          <a:p>
            <a:pPr algn="just"/>
            <a:endParaRPr lang="en-US" b="0" i="0" u="none" strike="noStrike" baseline="0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</a:rPr>
              <a:t>Rapid population growth and industrialization drive soaring energy demand.</a:t>
            </a:r>
          </a:p>
          <a:p>
            <a:pPr algn="just"/>
            <a:endParaRPr lang="en-US" b="0" i="0" u="none" strike="noStrike" baseline="0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</a:rPr>
              <a:t>Understanding global energy consumption, policymakers and stakeholders can make informed decisions for a sustainable energy future.</a:t>
            </a:r>
          </a:p>
          <a:p>
            <a:pPr algn="just"/>
            <a:endParaRPr lang="en-US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</a:rPr>
              <a:t>Historical energy consumption trends inform sustainable strategies for the future energy demands and reduce greenhouse gas emissions.</a:t>
            </a:r>
          </a:p>
          <a:p>
            <a:endParaRPr lang="en-US" dirty="0">
              <a:solidFill>
                <a:srgbClr val="000000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734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56C5C09-0043-4549-B800-2101B70D6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A4C3261-E83D-49C6-8D5B-92EAB81BD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95D6F8-2AA3-7238-12CF-9C3CE36B6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2169" y="657369"/>
            <a:ext cx="5021182" cy="63322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dirty="0">
                <a:latin typeface="Calibri(Heading)"/>
              </a:rPr>
              <a:t>Objectives and Goals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BAFCD4-09D4-EC4C-F789-843179E1A0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09" b="2"/>
          <a:stretch/>
        </p:blipFill>
        <p:spPr>
          <a:xfrm>
            <a:off x="525665" y="657369"/>
            <a:ext cx="5005592" cy="55314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7F5436-7A63-2489-34AE-4EDCD07502DE}"/>
              </a:ext>
            </a:extLst>
          </p:cNvPr>
          <p:cNvSpPr txBox="1"/>
          <p:nvPr/>
        </p:nvSpPr>
        <p:spPr>
          <a:xfrm>
            <a:off x="6660745" y="1290592"/>
            <a:ext cx="530409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Identify the comparative trends in energy consumption among countries over the years?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What is the trend of renewable energy's share in global power generation and how has it evolved over time?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What is the change in primary energy consumption by fuel type and how has it shifted over time?</a:t>
            </a:r>
          </a:p>
          <a:p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Comparative analysis of oil demand in 2019 and 2021.</a:t>
            </a:r>
          </a:p>
          <a:p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Comparing the solar power production in various region.</a:t>
            </a:r>
          </a:p>
          <a:p>
            <a:endParaRPr lang="en-US" b="0" i="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Comparison of coal price by various year.</a:t>
            </a:r>
            <a:endParaRPr lang="en-US" b="0" i="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488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56C5C09-0043-4549-B800-2101B70D6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4C3261-E83D-49C6-8D5B-92EAB81BD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83CF0E-43B5-F0F2-67CD-83B5E7648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2169" y="657174"/>
            <a:ext cx="5021182" cy="6027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latin typeface="Calibri(Heading)"/>
              </a:rPr>
              <a:t>Datasets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8916F6B5-7086-4705-DE3B-FC83C514F0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26" r="25496"/>
          <a:stretch/>
        </p:blipFill>
        <p:spPr>
          <a:xfrm>
            <a:off x="525665" y="657369"/>
            <a:ext cx="5005592" cy="55314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593B37-8006-8862-C9CF-6456D9397C97}"/>
              </a:ext>
            </a:extLst>
          </p:cNvPr>
          <p:cNvSpPr txBox="1"/>
          <p:nvPr/>
        </p:nvSpPr>
        <p:spPr>
          <a:xfrm>
            <a:off x="6660745" y="1259916"/>
            <a:ext cx="511877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</a:rPr>
              <a:t>Primary energy consumption, categorized by fuel type and per capita, </a:t>
            </a:r>
            <a:r>
              <a:rPr lang="en-US" sz="1800" b="0" i="0" u="none" strike="noStrike" baseline="0">
                <a:solidFill>
                  <a:srgbClr val="000000"/>
                </a:solidFill>
                <a:latin typeface="Cambria" panose="02040503050406030204" pitchFamily="18" charset="0"/>
              </a:rPr>
              <a:t>from 1952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</a:rPr>
              <a:t>to  2021.</a:t>
            </a:r>
          </a:p>
          <a:p>
            <a:pPr algn="l"/>
            <a:endParaRPr lang="en-CA" sz="1800" b="0" i="0" u="none" strike="noStrike" baseline="0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</a:rPr>
              <a:t>Non renewable energy data such as proved reserves, production, consumption, prices, refining capacity, trade movements, and regional consumption. </a:t>
            </a:r>
          </a:p>
          <a:p>
            <a:pPr algn="l"/>
            <a:endParaRPr lang="en-CA" sz="1800" b="0" i="0" u="none" strike="noStrike" baseline="0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</a:rPr>
              <a:t>Renewables consumption, renewable power generation, and generation by source data(including solar, wind, geothermal, biomass, and biofuels).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</a:rPr>
              <a:t>Statistics published </a:t>
            </a:r>
            <a:r>
              <a:rPr lang="en-US" dirty="0">
                <a:solidFill>
                  <a:srgbClr val="000000"/>
                </a:solidFill>
                <a:latin typeface="Cambria" panose="02040503050406030204" pitchFamily="18" charset="0"/>
              </a:rPr>
              <a:t>in and those are taken from government sources and published data.</a:t>
            </a:r>
            <a:endParaRPr lang="en-US" sz="1800" b="0" i="0" u="none" strike="noStrike" baseline="0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r>
              <a:rPr lang="en-CA" sz="1800" b="0" i="0" u="none" strike="noStrike" baseline="0" dirty="0">
                <a:solidFill>
                  <a:srgbClr val="800080"/>
                </a:solidFill>
                <a:latin typeface="Cambria" panose="02040503050406030204" pitchFamily="18" charset="0"/>
              </a:rPr>
              <a:t>International - U.S. Energy Information Administration (EIA) </a:t>
            </a:r>
            <a:r>
              <a:rPr lang="en-CA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</a:rPr>
              <a:t>(Data Source)</a:t>
            </a:r>
            <a:endParaRPr lang="en-US" sz="1800" b="0" i="0" u="none" strike="noStrike" baseline="0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i="0" u="none" strike="noStrike" baseline="0" dirty="0">
              <a:solidFill>
                <a:srgbClr val="000000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859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99FAEB5-D20D-48E2-B67F-57D161AE4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98384-10DC-BB29-9140-2F449739F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7549" y="2530402"/>
            <a:ext cx="4571745" cy="12272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400" dirty="0">
                <a:latin typeface="Calibri(Heading)"/>
              </a:rPr>
              <a:t>Data Story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2947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632950-D278-4CFA-808C-361D65D66E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e chart with a graph&#10;&#10;Description automatically generated">
            <a:extLst>
              <a:ext uri="{FF2B5EF4-FFF2-40B4-BE49-F238E27FC236}">
                <a16:creationId xmlns:a16="http://schemas.microsoft.com/office/drawing/2014/main" id="{6C55F2E9-F8D7-E551-A194-B236E54F2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1881" y="3158487"/>
            <a:ext cx="4136010" cy="275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657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68BD2A-567E-70F0-8646-B11EC2005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677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Calibri(Heading)"/>
              </a:rPr>
              <a:t>References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11650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Open Book">
            <a:extLst>
              <a:ext uri="{FF2B5EF4-FFF2-40B4-BE49-F238E27FC236}">
                <a16:creationId xmlns:a16="http://schemas.microsoft.com/office/drawing/2014/main" id="{99C616BD-3F40-9535-747B-63E86885C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55582" y="4612943"/>
            <a:ext cx="2280784" cy="22807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901ECD-B289-5DA7-599B-BA56C1645579}"/>
              </a:ext>
            </a:extLst>
          </p:cNvPr>
          <p:cNvSpPr txBox="1"/>
          <p:nvPr/>
        </p:nvSpPr>
        <p:spPr>
          <a:xfrm>
            <a:off x="517870" y="1779682"/>
            <a:ext cx="878867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1 .  </a:t>
            </a:r>
            <a:r>
              <a:rPr lang="en-CA" sz="1800" b="0" i="0" u="none" strike="noStrike" baseline="0" dirty="0">
                <a:solidFill>
                  <a:srgbClr val="80008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International - U.S. Energy Information Administration (EIA) </a:t>
            </a:r>
            <a:r>
              <a:rPr lang="en-CA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(Data Source)</a:t>
            </a:r>
          </a:p>
          <a:p>
            <a:r>
              <a:rPr lang="en-CA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 Overview of global energy. (n.d.). Our World in Data.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https://ourworldindata.org/energy-overview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3.  Global patterns of energy supply and consumption - Energy supply and consumption - AQA - GCSE geography revision - AQA - BBC bitesize. (n.d.). BBC Bitesize.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https://www.bbc.co.uk/bitesize/guides/zxc2sg8/revision/1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1800" b="0" i="0" u="none" strike="noStrike" baseline="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  International Energy Agency. (2009). </a:t>
            </a:r>
            <a:r>
              <a:rPr lang="en-US" sz="1800" b="0" i="1" u="none" strike="noStrike" baseline="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World energy outlook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(p. 17). Paris: OECD/IEA.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1800" b="0" i="0" u="none" strike="noStrike" baseline="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5.  </a:t>
            </a:r>
            <a:r>
              <a:rPr lang="en-US" sz="1800" b="0" i="0" u="none" strike="noStrike" baseline="0" dirty="0" err="1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Allouhi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Amine, et al. "Energy consumption and efficiency in buildings: current status and future trends." Journal of Cleaner production 109 (2015): 118-130.</a:t>
            </a:r>
          </a:p>
          <a:p>
            <a:r>
              <a:rPr lang="en-US" sz="1800" b="0" i="0" u="none" strike="noStrike" baseline="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endParaRPr lang="en-US" sz="1800" b="0" i="0" u="none" strike="noStrike" baseline="0" dirty="0">
              <a:solidFill>
                <a:srgbClr val="00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6.  Cao,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Xiaodong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Xilei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Dai, and Junjie Liu.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"Building energy-consumption status worldwide and the state-of-the-art technologies for zero-energy buildings during the past decade." </a:t>
            </a:r>
            <a:r>
              <a:rPr lang="en-US" sz="1800" b="0" i="1" u="none" strike="noStrike" baseline="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Energy and buildings </a:t>
            </a:r>
            <a:r>
              <a:rPr lang="en-US" sz="1800" b="0" i="0" u="none" strike="noStrike" baseline="0" dirty="0">
                <a:solidFill>
                  <a:srgbClr val="21212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128</a:t>
            </a:r>
            <a:endParaRPr lang="en-CA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9987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85C66-C5A5-0665-9CD1-9E9782A61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9800" y="3061732"/>
            <a:ext cx="5021182" cy="1208611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Calibri(Heading)"/>
              </a:rPr>
              <a:t>THANK YOU</a:t>
            </a:r>
            <a:endParaRPr lang="en-CA" sz="4400" dirty="0">
              <a:latin typeface="Calibri(Heading)"/>
            </a:endParaRPr>
          </a:p>
        </p:txBody>
      </p:sp>
    </p:spTree>
    <p:extLst>
      <p:ext uri="{BB962C8B-B14F-4D97-AF65-F5344CB8AC3E}">
        <p14:creationId xmlns:p14="http://schemas.microsoft.com/office/powerpoint/2010/main" val="3770655920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465</Words>
  <Application>Microsoft Office PowerPoint</Application>
  <PresentationFormat>Widescreen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Bierstadt</vt:lpstr>
      <vt:lpstr>Calibri</vt:lpstr>
      <vt:lpstr>Calibri(Heading)</vt:lpstr>
      <vt:lpstr>Cambria</vt:lpstr>
      <vt:lpstr>GestaltVTI</vt:lpstr>
      <vt:lpstr>Worldwide Energy Consumption</vt:lpstr>
      <vt:lpstr>Team Members Group No. 6</vt:lpstr>
      <vt:lpstr>Background</vt:lpstr>
      <vt:lpstr>Objectives and Goals</vt:lpstr>
      <vt:lpstr>Datasets</vt:lpstr>
      <vt:lpstr>Data Story 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Energy Consumption</dc:title>
  <dc:creator>Andrews Truman</dc:creator>
  <cp:lastModifiedBy>Aarti Anil Zikre</cp:lastModifiedBy>
  <cp:revision>17</cp:revision>
  <dcterms:created xsi:type="dcterms:W3CDTF">2023-07-13T01:36:59Z</dcterms:created>
  <dcterms:modified xsi:type="dcterms:W3CDTF">2023-07-14T17:50:46Z</dcterms:modified>
</cp:coreProperties>
</file>

<file path=docProps/thumbnail.jpeg>
</file>